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266" r:id="rId3"/>
    <p:sldId id="256" r:id="rId5"/>
    <p:sldId id="268" r:id="rId6"/>
    <p:sldId id="258" r:id="rId7"/>
    <p:sldId id="259" r:id="rId8"/>
    <p:sldId id="260" r:id="rId9"/>
    <p:sldId id="261" r:id="rId10"/>
    <p:sldId id="262" r:id="rId11"/>
    <p:sldId id="269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6160" cy="7340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44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661536" y="0"/>
            <a:ext cx="3566160" cy="7340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440"/>
            </a:lvl1pPr>
          </a:lstStyle>
          <a:p>
            <a:fld id="{58E678DE-42B2-4575-BCF4-F3F41202CAFF}" type="datetime1">
              <a:rPr lang="en-US" smtClean="0"/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13896341"/>
            <a:ext cx="3566160" cy="7340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44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661536" y="13896341"/>
            <a:ext cx="3566160" cy="7340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440"/>
            </a:lvl1pPr>
          </a:lstStyle>
          <a:p>
            <a:fld id="{FBDBAD02-E789-48B2-B645-09855FFB5328}" type="slidenum">
              <a:rPr lang="fr-FR" smtClean="0"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1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ce réservé de l'image des diapositives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Espace réservé du texte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fr-FR" alt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ce réservé de l'image des diapositives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Espace réservé du texte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fr-FR" alt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ce réservé de l'image des diapositives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Espace réservé du texte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fr-FR" alt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71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65760" y="5085080"/>
            <a:ext cx="1706880" cy="292100"/>
          </a:xfrm>
        </p:spPr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499360" y="5085080"/>
            <a:ext cx="2316480" cy="2921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242560" y="5085080"/>
            <a:ext cx="1706880" cy="292100"/>
          </a:xfrm>
        </p:spPr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2" Type="http://schemas.openxmlformats.org/officeDocument/2006/relationships/notesSlide" Target="../notesSlides/notesSlide5.xml"/><Relationship Id="rId11" Type="http://schemas.openxmlformats.org/officeDocument/2006/relationships/slideLayout" Target="../slideLayouts/slideLayout5.xml"/><Relationship Id="rId10" Type="http://schemas.openxmlformats.org/officeDocument/2006/relationships/image" Target="../media/image10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image" Target="../media/image13.png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2.png"/><Relationship Id="rId20" Type="http://schemas.openxmlformats.org/officeDocument/2006/relationships/notesSlide" Target="../notesSlides/notesSlide6.xml"/><Relationship Id="rId2" Type="http://schemas.openxmlformats.org/officeDocument/2006/relationships/tags" Target="../tags/tag10.xml"/><Relationship Id="rId19" Type="http://schemas.openxmlformats.org/officeDocument/2006/relationships/slideLayout" Target="../slideLayouts/slideLayout6.xml"/><Relationship Id="rId18" Type="http://schemas.openxmlformats.org/officeDocument/2006/relationships/image" Target="../media/image16.png"/><Relationship Id="rId17" Type="http://schemas.openxmlformats.org/officeDocument/2006/relationships/tags" Target="../tags/tag21.xml"/><Relationship Id="rId16" Type="http://schemas.openxmlformats.org/officeDocument/2006/relationships/tags" Target="../tags/tag20.xml"/><Relationship Id="rId15" Type="http://schemas.openxmlformats.org/officeDocument/2006/relationships/image" Target="../media/image15.png"/><Relationship Id="rId14" Type="http://schemas.openxmlformats.org/officeDocument/2006/relationships/tags" Target="../tags/tag19.xml"/><Relationship Id="rId13" Type="http://schemas.openxmlformats.org/officeDocument/2006/relationships/tags" Target="../tags/tag18.xml"/><Relationship Id="rId12" Type="http://schemas.openxmlformats.org/officeDocument/2006/relationships/tags" Target="../tags/tag17.xml"/><Relationship Id="rId11" Type="http://schemas.openxmlformats.org/officeDocument/2006/relationships/image" Target="../media/image14.png"/><Relationship Id="rId10" Type="http://schemas.openxmlformats.org/officeDocument/2006/relationships/tags" Target="../tags/tag16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0" Type="http://schemas.openxmlformats.org/officeDocument/2006/relationships/notesSlide" Target="../notesSlides/notesSlide7.xml"/><Relationship Id="rId2" Type="http://schemas.openxmlformats.org/officeDocument/2006/relationships/tags" Target="../tags/tag23.xml"/><Relationship Id="rId19" Type="http://schemas.openxmlformats.org/officeDocument/2006/relationships/slideLayout" Target="../slideLayouts/slideLayout7.xml"/><Relationship Id="rId18" Type="http://schemas.openxmlformats.org/officeDocument/2006/relationships/image" Target="../media/image18.jpeg"/><Relationship Id="rId17" Type="http://schemas.openxmlformats.org/officeDocument/2006/relationships/image" Target="../media/image17.png"/><Relationship Id="rId16" Type="http://schemas.openxmlformats.org/officeDocument/2006/relationships/tags" Target="../tags/tag37.xml"/><Relationship Id="rId15" Type="http://schemas.openxmlformats.org/officeDocument/2006/relationships/tags" Target="../tags/tag36.xml"/><Relationship Id="rId14" Type="http://schemas.openxmlformats.org/officeDocument/2006/relationships/tags" Target="../tags/tag35.xml"/><Relationship Id="rId13" Type="http://schemas.openxmlformats.org/officeDocument/2006/relationships/tags" Target="../tags/tag34.xml"/><Relationship Id="rId12" Type="http://schemas.openxmlformats.org/officeDocument/2006/relationships/tags" Target="../tags/tag33.xml"/><Relationship Id="rId11" Type="http://schemas.openxmlformats.org/officeDocument/2006/relationships/tags" Target="../tags/tag32.xml"/><Relationship Id="rId10" Type="http://schemas.openxmlformats.org/officeDocument/2006/relationships/tags" Target="../tags/tag31.xml"/><Relationship Id="rId1" Type="http://schemas.openxmlformats.org/officeDocument/2006/relationships/tags" Target="../tags/tag2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4.xml"/><Relationship Id="rId8" Type="http://schemas.openxmlformats.org/officeDocument/2006/relationships/tags" Target="../tags/tag43.xml"/><Relationship Id="rId7" Type="http://schemas.openxmlformats.org/officeDocument/2006/relationships/tags" Target="../tags/tag42.xml"/><Relationship Id="rId6" Type="http://schemas.openxmlformats.org/officeDocument/2006/relationships/image" Target="../media/image20.png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9" Type="http://schemas.openxmlformats.org/officeDocument/2006/relationships/notesSlide" Target="../notesSlides/notesSlide8.xml"/><Relationship Id="rId18" Type="http://schemas.openxmlformats.org/officeDocument/2006/relationships/slideLayout" Target="../slideLayouts/slideLayout8.xml"/><Relationship Id="rId17" Type="http://schemas.openxmlformats.org/officeDocument/2006/relationships/image" Target="../media/image23.png"/><Relationship Id="rId16" Type="http://schemas.openxmlformats.org/officeDocument/2006/relationships/image" Target="../media/image22.png"/><Relationship Id="rId15" Type="http://schemas.openxmlformats.org/officeDocument/2006/relationships/tags" Target="../tags/tag49.xml"/><Relationship Id="rId14" Type="http://schemas.openxmlformats.org/officeDocument/2006/relationships/tags" Target="../tags/tag48.xml"/><Relationship Id="rId13" Type="http://schemas.openxmlformats.org/officeDocument/2006/relationships/image" Target="../media/image21.png"/><Relationship Id="rId12" Type="http://schemas.openxmlformats.org/officeDocument/2006/relationships/tags" Target="../tags/tag47.xml"/><Relationship Id="rId11" Type="http://schemas.openxmlformats.org/officeDocument/2006/relationships/tags" Target="../tags/tag46.xml"/><Relationship Id="rId10" Type="http://schemas.openxmlformats.org/officeDocument/2006/relationships/tags" Target="../tags/tag45.xml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5.png"/><Relationship Id="rId1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 3" descr="logo-infine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690" y="-635"/>
            <a:ext cx="3012440" cy="1932940"/>
          </a:xfrm>
          <a:prstGeom prst="rect">
            <a:avLst/>
          </a:prstGeom>
        </p:spPr>
      </p:pic>
      <p:pic>
        <p:nvPicPr>
          <p:cNvPr id="5" name="Image 4" descr="bit-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980" y="594360"/>
            <a:ext cx="1273810" cy="743585"/>
          </a:xfrm>
          <a:prstGeom prst="rect">
            <a:avLst/>
          </a:prstGeom>
        </p:spPr>
      </p:pic>
      <p:sp>
        <p:nvSpPr>
          <p:cNvPr id="38" name="TextBox 24"/>
          <p:cNvSpPr txBox="1"/>
          <p:nvPr/>
        </p:nvSpPr>
        <p:spPr>
          <a:xfrm rot="16200000">
            <a:off x="13453745" y="7049770"/>
            <a:ext cx="500380" cy="1852295"/>
          </a:xfrm>
          <a:prstGeom prst="rect">
            <a:avLst/>
          </a:prstGeom>
          <a:solidFill>
            <a:schemeClr val="bg1"/>
          </a:solidFill>
        </p:spPr>
        <p:txBody>
          <a:bodyPr lIns="50800" tIns="50800" rIns="50800" bIns="50800" rtlCol="0" anchor="ctr"/>
          <a:lstStyle/>
          <a:p>
            <a:pPr algn="ctr">
              <a:lnSpc>
                <a:spcPts val="3130"/>
              </a:lnSpc>
            </a:pPr>
          </a:p>
        </p:txBody>
      </p:sp>
      <p:sp>
        <p:nvSpPr>
          <p:cNvPr id="25" name="TextBox 25"/>
          <p:cNvSpPr txBox="1"/>
          <p:nvPr/>
        </p:nvSpPr>
        <p:spPr>
          <a:xfrm>
            <a:off x="1104265" y="2480945"/>
            <a:ext cx="7195185" cy="247205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p>
            <a:pPr algn="l">
              <a:lnSpc>
                <a:spcPts val="8940"/>
              </a:lnSpc>
            </a:pPr>
            <a:r>
              <a:rPr lang="en-US" sz="7200" b="1" dirty="0">
                <a:solidFill>
                  <a:schemeClr val="accent1"/>
                </a:solidFill>
                <a:latin typeface="Times New Roman" panose="02020603050405020304" charset="0"/>
                <a:ea typeface="Telegraf Bold" panose="00000800000000000000"/>
                <a:cs typeface="Times New Roman" panose="02020603050405020304" charset="0"/>
                <a:sym typeface="Telegraf Bold" panose="00000800000000000000"/>
              </a:rPr>
              <a:t>EXCELLENCE PROGRAM</a:t>
            </a:r>
            <a:endParaRPr lang="en-US" sz="7200" b="1" dirty="0">
              <a:solidFill>
                <a:schemeClr val="accent1"/>
              </a:solidFill>
              <a:latin typeface="Times New Roman" panose="02020603050405020304" charset="0"/>
              <a:ea typeface="Telegraf Bold" panose="00000800000000000000"/>
              <a:cs typeface="Times New Roman" panose="02020603050405020304" charset="0"/>
              <a:sym typeface="Telegraf Bold" panose="0000080000000000000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285490" y="5248275"/>
            <a:ext cx="4139565" cy="139700"/>
            <a:chOff x="0" y="0"/>
            <a:chExt cx="929179" cy="42340"/>
          </a:xfrm>
        </p:grpSpPr>
        <p:sp>
          <p:nvSpPr>
            <p:cNvPr id="7" name="Freeform 6"/>
            <p:cNvSpPr/>
            <p:nvPr/>
          </p:nvSpPr>
          <p:spPr>
            <a:xfrm>
              <a:off x="0" y="0"/>
              <a:ext cx="929179" cy="42340"/>
            </a:xfrm>
            <a:custGeom>
              <a:avLst/>
              <a:gdLst/>
              <a:ahLst/>
              <a:cxnLst/>
              <a:rect l="l" t="t" r="r" b="b"/>
              <a:pathLst>
                <a:path w="929179" h="42340">
                  <a:moveTo>
                    <a:pt x="5611" y="0"/>
                  </a:moveTo>
                  <a:lnTo>
                    <a:pt x="923568" y="0"/>
                  </a:lnTo>
                  <a:cubicBezTo>
                    <a:pt x="925056" y="0"/>
                    <a:pt x="926483" y="591"/>
                    <a:pt x="927536" y="1643"/>
                  </a:cubicBezTo>
                  <a:cubicBezTo>
                    <a:pt x="928588" y="2696"/>
                    <a:pt x="929179" y="4123"/>
                    <a:pt x="929179" y="5611"/>
                  </a:cubicBezTo>
                  <a:lnTo>
                    <a:pt x="929179" y="36729"/>
                  </a:lnTo>
                  <a:cubicBezTo>
                    <a:pt x="929179" y="38217"/>
                    <a:pt x="928588" y="39644"/>
                    <a:pt x="927536" y="40697"/>
                  </a:cubicBezTo>
                  <a:cubicBezTo>
                    <a:pt x="926483" y="41749"/>
                    <a:pt x="925056" y="42340"/>
                    <a:pt x="923568" y="42340"/>
                  </a:cubicBezTo>
                  <a:lnTo>
                    <a:pt x="5611" y="42340"/>
                  </a:lnTo>
                  <a:cubicBezTo>
                    <a:pt x="4123" y="42340"/>
                    <a:pt x="2696" y="41749"/>
                    <a:pt x="1643" y="40697"/>
                  </a:cubicBezTo>
                  <a:cubicBezTo>
                    <a:pt x="591" y="39644"/>
                    <a:pt x="0" y="38217"/>
                    <a:pt x="0" y="36729"/>
                  </a:cubicBezTo>
                  <a:lnTo>
                    <a:pt x="0" y="5611"/>
                  </a:lnTo>
                  <a:cubicBezTo>
                    <a:pt x="0" y="4123"/>
                    <a:pt x="591" y="2696"/>
                    <a:pt x="1643" y="1643"/>
                  </a:cubicBezTo>
                  <a:cubicBezTo>
                    <a:pt x="2696" y="591"/>
                    <a:pt x="4123" y="0"/>
                    <a:pt x="5611" y="0"/>
                  </a:cubicBezTo>
                  <a:close/>
                </a:path>
              </a:pathLst>
            </a:custGeom>
            <a:solidFill>
              <a:srgbClr val="305216"/>
            </a:solidFill>
          </p:spPr>
        </p:sp>
        <p:sp>
          <p:nvSpPr>
            <p:cNvPr id="8" name="TextBox 7"/>
            <p:cNvSpPr txBox="1"/>
            <p:nvPr/>
          </p:nvSpPr>
          <p:spPr>
            <a:xfrm>
              <a:off x="0" y="-38100"/>
              <a:ext cx="929179" cy="80440"/>
            </a:xfrm>
            <a:prstGeom prst="rect">
              <a:avLst/>
            </a:prstGeom>
          </p:spPr>
          <p:txBody>
            <a:bodyPr lIns="59607" tIns="59607" rIns="59607" bIns="59607" rtlCol="0" anchor="ctr"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167130" y="5316855"/>
            <a:ext cx="4959985" cy="76200"/>
            <a:chOff x="0" y="0"/>
            <a:chExt cx="1113275" cy="42340"/>
          </a:xfrm>
        </p:grpSpPr>
        <p:sp>
          <p:nvSpPr>
            <p:cNvPr id="10" name="Freeform 9"/>
            <p:cNvSpPr/>
            <p:nvPr/>
          </p:nvSpPr>
          <p:spPr>
            <a:xfrm>
              <a:off x="0" y="0"/>
              <a:ext cx="1113275" cy="42340"/>
            </a:xfrm>
            <a:custGeom>
              <a:avLst/>
              <a:gdLst/>
              <a:ahLst/>
              <a:cxnLst/>
              <a:rect l="l" t="t" r="r" b="b"/>
              <a:pathLst>
                <a:path w="1113275" h="42340">
                  <a:moveTo>
                    <a:pt x="4683" y="0"/>
                  </a:moveTo>
                  <a:lnTo>
                    <a:pt x="1108592" y="0"/>
                  </a:lnTo>
                  <a:cubicBezTo>
                    <a:pt x="1109834" y="0"/>
                    <a:pt x="1111025" y="493"/>
                    <a:pt x="1111904" y="1372"/>
                  </a:cubicBezTo>
                  <a:cubicBezTo>
                    <a:pt x="1112782" y="2250"/>
                    <a:pt x="1113275" y="3441"/>
                    <a:pt x="1113275" y="4683"/>
                  </a:cubicBezTo>
                  <a:lnTo>
                    <a:pt x="1113275" y="37657"/>
                  </a:lnTo>
                  <a:cubicBezTo>
                    <a:pt x="1113275" y="38899"/>
                    <a:pt x="1112782" y="40090"/>
                    <a:pt x="1111904" y="40968"/>
                  </a:cubicBezTo>
                  <a:cubicBezTo>
                    <a:pt x="1111025" y="41846"/>
                    <a:pt x="1109834" y="42340"/>
                    <a:pt x="1108592" y="42340"/>
                  </a:cubicBezTo>
                  <a:lnTo>
                    <a:pt x="4683" y="42340"/>
                  </a:lnTo>
                  <a:cubicBezTo>
                    <a:pt x="2097" y="42340"/>
                    <a:pt x="0" y="40243"/>
                    <a:pt x="0" y="37657"/>
                  </a:cubicBezTo>
                  <a:lnTo>
                    <a:pt x="0" y="4683"/>
                  </a:lnTo>
                  <a:cubicBezTo>
                    <a:pt x="0" y="3441"/>
                    <a:pt x="493" y="2250"/>
                    <a:pt x="1372" y="1372"/>
                  </a:cubicBezTo>
                  <a:cubicBezTo>
                    <a:pt x="2250" y="493"/>
                    <a:pt x="3441" y="0"/>
                    <a:pt x="4683" y="0"/>
                  </a:cubicBezTo>
                  <a:close/>
                </a:path>
              </a:pathLst>
            </a:custGeom>
            <a:solidFill>
              <a:srgbClr val="589920"/>
            </a:solidFill>
          </p:spPr>
        </p:sp>
        <p:sp>
          <p:nvSpPr>
            <p:cNvPr id="11" name="TextBox 10"/>
            <p:cNvSpPr txBox="1"/>
            <p:nvPr/>
          </p:nvSpPr>
          <p:spPr>
            <a:xfrm>
              <a:off x="0" y="-38100"/>
              <a:ext cx="1113275" cy="80440"/>
            </a:xfrm>
            <a:prstGeom prst="rect">
              <a:avLst/>
            </a:prstGeom>
            <a:solidFill>
              <a:schemeClr val="accent1"/>
            </a:solidFill>
          </p:spPr>
          <p:txBody>
            <a:bodyPr lIns="59607" tIns="59607" rIns="59607" bIns="59607" rtlCol="0" anchor="ctr"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2" name="Group 2"/>
          <p:cNvGrpSpPr/>
          <p:nvPr/>
        </p:nvGrpSpPr>
        <p:grpSpPr>
          <a:xfrm>
            <a:off x="385445" y="6727190"/>
            <a:ext cx="13830935" cy="862965"/>
            <a:chOff x="0" y="0"/>
            <a:chExt cx="1696081" cy="193641"/>
          </a:xfrm>
          <a:solidFill>
            <a:schemeClr val="accent1">
              <a:lumMod val="75000"/>
            </a:schemeClr>
          </a:solidFill>
        </p:grpSpPr>
        <p:sp>
          <p:nvSpPr>
            <p:cNvPr id="13" name="Freeform 3"/>
            <p:cNvSpPr/>
            <p:nvPr/>
          </p:nvSpPr>
          <p:spPr>
            <a:xfrm>
              <a:off x="0" y="0"/>
              <a:ext cx="1696081" cy="193641"/>
            </a:xfrm>
            <a:custGeom>
              <a:avLst/>
              <a:gdLst/>
              <a:ahLst/>
              <a:cxnLst/>
              <a:rect l="l" t="t" r="r" b="b"/>
              <a:pathLst>
                <a:path w="1696081" h="193641">
                  <a:moveTo>
                    <a:pt x="17418" y="0"/>
                  </a:moveTo>
                  <a:lnTo>
                    <a:pt x="1678663" y="0"/>
                  </a:lnTo>
                  <a:cubicBezTo>
                    <a:pt x="1683283" y="0"/>
                    <a:pt x="1687713" y="1835"/>
                    <a:pt x="1690979" y="5102"/>
                  </a:cubicBezTo>
                  <a:cubicBezTo>
                    <a:pt x="1694246" y="8368"/>
                    <a:pt x="1696081" y="12798"/>
                    <a:pt x="1696081" y="17418"/>
                  </a:cubicBezTo>
                  <a:lnTo>
                    <a:pt x="1696081" y="176224"/>
                  </a:lnTo>
                  <a:cubicBezTo>
                    <a:pt x="1696081" y="185843"/>
                    <a:pt x="1688283" y="193641"/>
                    <a:pt x="1678663" y="193641"/>
                  </a:cubicBezTo>
                  <a:lnTo>
                    <a:pt x="17418" y="193641"/>
                  </a:lnTo>
                  <a:cubicBezTo>
                    <a:pt x="12798" y="193641"/>
                    <a:pt x="8368" y="191806"/>
                    <a:pt x="5102" y="188540"/>
                  </a:cubicBezTo>
                  <a:cubicBezTo>
                    <a:pt x="1835" y="185273"/>
                    <a:pt x="0" y="180843"/>
                    <a:pt x="0" y="176224"/>
                  </a:cubicBezTo>
                  <a:lnTo>
                    <a:pt x="0" y="17418"/>
                  </a:lnTo>
                  <a:cubicBezTo>
                    <a:pt x="0" y="12798"/>
                    <a:pt x="1835" y="8368"/>
                    <a:pt x="5102" y="5102"/>
                  </a:cubicBezTo>
                  <a:cubicBezTo>
                    <a:pt x="8368" y="1835"/>
                    <a:pt x="12798" y="0"/>
                    <a:pt x="17418" y="0"/>
                  </a:cubicBezTo>
                  <a:close/>
                </a:path>
              </a:pathLst>
            </a:custGeom>
            <a:grpFill/>
          </p:spPr>
        </p:sp>
        <p:sp>
          <p:nvSpPr>
            <p:cNvPr id="14" name="TextBox 4"/>
            <p:cNvSpPr txBox="1"/>
            <p:nvPr/>
          </p:nvSpPr>
          <p:spPr>
            <a:xfrm>
              <a:off x="0" y="-38100"/>
              <a:ext cx="1696081" cy="231741"/>
            </a:xfrm>
            <a:prstGeom prst="rect">
              <a:avLst/>
            </a:prstGeom>
            <a:grpFill/>
          </p:spPr>
          <p:txBody>
            <a:bodyPr lIns="59607" tIns="59607" rIns="59607" bIns="59607" rtlCol="0" anchor="ctr"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pic>
        <p:nvPicPr>
          <p:cNvPr id="15" name="Image 14" descr="Capturel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195" y="-3175"/>
            <a:ext cx="5391150" cy="63639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82372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altLang="fr-FR" sz="445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Solar IoT–Integrated </a:t>
            </a:r>
            <a:r>
              <a:rPr lang="en-US" sz="445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Mango Drying &amp; Inventory Management</a:t>
            </a:r>
            <a:endParaRPr lang="en-US" sz="4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77278" y="290892"/>
            <a:ext cx="7905858" cy="774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5"/>
              </a:lnSpc>
            </a:pPr>
            <a:r>
              <a:rPr lang="en-US" sz="4030" b="1" dirty="0">
                <a:solidFill>
                  <a:schemeClr val="accent1">
                    <a:lumMod val="75000"/>
                  </a:schemeClr>
                </a:solidFill>
                <a:latin typeface="Telegraf Bold" panose="00000800000000000000"/>
                <a:ea typeface="Telegraf Bold" panose="00000800000000000000"/>
                <a:cs typeface="Telegraf Bold" panose="00000800000000000000"/>
                <a:sym typeface="Telegraf Bold" panose="00000800000000000000"/>
              </a:rPr>
              <a:t>Plan</a:t>
            </a:r>
            <a:endParaRPr lang="en-US" sz="4030" b="1" dirty="0">
              <a:solidFill>
                <a:schemeClr val="accent1">
                  <a:lumMod val="75000"/>
                </a:schemeClr>
              </a:solidFill>
              <a:latin typeface="Telegraf Bold" panose="00000800000000000000"/>
              <a:ea typeface="Telegraf Bold" panose="00000800000000000000"/>
              <a:cs typeface="Telegraf Bold" panose="00000800000000000000"/>
              <a:sym typeface="Telegraf Bold" panose="00000800000000000000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9190889" y="0"/>
            <a:ext cx="5482056" cy="2057400"/>
            <a:chOff x="0" y="0"/>
            <a:chExt cx="1804792" cy="6773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04792" cy="677333"/>
            </a:xfrm>
            <a:custGeom>
              <a:avLst/>
              <a:gdLst/>
              <a:ahLst/>
              <a:cxnLst/>
              <a:rect l="l" t="t" r="r" b="b"/>
              <a:pathLst>
                <a:path w="1804792" h="677333">
                  <a:moveTo>
                    <a:pt x="0" y="0"/>
                  </a:moveTo>
                  <a:lnTo>
                    <a:pt x="1804792" y="0"/>
                  </a:lnTo>
                  <a:lnTo>
                    <a:pt x="1804792" y="677333"/>
                  </a:lnTo>
                  <a:lnTo>
                    <a:pt x="0" y="677333"/>
                  </a:lnTo>
                  <a:close/>
                </a:path>
              </a:pathLst>
            </a:custGeom>
            <a:solidFill>
              <a:srgbClr val="589920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0"/>
              <a:ext cx="1804792" cy="67733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lIns="40640" tIns="40640" rIns="40640" bIns="40640" rtlCol="0" anchor="ctr"/>
            <a:lstStyle/>
            <a:p>
              <a:pPr algn="ctr">
                <a:lnSpc>
                  <a:spcPts val="3130"/>
                </a:lnSpc>
              </a:pPr>
              <a:endParaRPr sz="1440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4108430" y="6282690"/>
            <a:ext cx="521970" cy="1946910"/>
            <a:chOff x="0" y="0"/>
            <a:chExt cx="171938" cy="793509"/>
          </a:xfrm>
          <a:solidFill>
            <a:schemeClr val="accent1">
              <a:lumMod val="75000"/>
            </a:schemeClr>
          </a:solidFill>
        </p:grpSpPr>
        <p:sp>
          <p:nvSpPr>
            <p:cNvPr id="23" name="Freeform 23"/>
            <p:cNvSpPr/>
            <p:nvPr/>
          </p:nvSpPr>
          <p:spPr>
            <a:xfrm>
              <a:off x="0" y="0"/>
              <a:ext cx="171938" cy="793509"/>
            </a:xfrm>
            <a:custGeom>
              <a:avLst/>
              <a:gdLst/>
              <a:ahLst/>
              <a:cxnLst/>
              <a:rect l="l" t="t" r="r" b="b"/>
              <a:pathLst>
                <a:path w="171938" h="793509">
                  <a:moveTo>
                    <a:pt x="0" y="0"/>
                  </a:moveTo>
                  <a:lnTo>
                    <a:pt x="171938" y="0"/>
                  </a:lnTo>
                  <a:lnTo>
                    <a:pt x="171938" y="793509"/>
                  </a:lnTo>
                  <a:lnTo>
                    <a:pt x="0" y="793509"/>
                  </a:lnTo>
                  <a:close/>
                </a:path>
              </a:pathLst>
            </a:custGeom>
            <a:grpFill/>
          </p:spPr>
        </p:sp>
        <p:sp>
          <p:nvSpPr>
            <p:cNvPr id="24" name="TextBox 24"/>
            <p:cNvSpPr txBox="1"/>
            <p:nvPr/>
          </p:nvSpPr>
          <p:spPr>
            <a:xfrm>
              <a:off x="0" y="0"/>
              <a:ext cx="171938" cy="793509"/>
            </a:xfrm>
            <a:prstGeom prst="rect">
              <a:avLst/>
            </a:prstGeom>
            <a:grpFill/>
          </p:spPr>
          <p:txBody>
            <a:bodyPr lIns="40640" tIns="40640" rIns="40640" bIns="40640" rtlCol="0" anchor="ctr"/>
            <a:lstStyle/>
            <a:p>
              <a:pPr algn="ctr">
                <a:lnSpc>
                  <a:spcPts val="3130"/>
                </a:lnSpc>
              </a:pPr>
              <a:endParaRPr sz="1440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4108137" y="4547602"/>
            <a:ext cx="522263" cy="1735166"/>
            <a:chOff x="0" y="0"/>
            <a:chExt cx="171938" cy="571248"/>
          </a:xfrm>
          <a:solidFill>
            <a:schemeClr val="accent1">
              <a:lumMod val="50000"/>
            </a:schemeClr>
          </a:solidFill>
        </p:grpSpPr>
        <p:sp>
          <p:nvSpPr>
            <p:cNvPr id="26" name="Freeform 26"/>
            <p:cNvSpPr/>
            <p:nvPr/>
          </p:nvSpPr>
          <p:spPr>
            <a:xfrm>
              <a:off x="0" y="0"/>
              <a:ext cx="171938" cy="571248"/>
            </a:xfrm>
            <a:custGeom>
              <a:avLst/>
              <a:gdLst/>
              <a:ahLst/>
              <a:cxnLst/>
              <a:rect l="l" t="t" r="r" b="b"/>
              <a:pathLst>
                <a:path w="171938" h="571248">
                  <a:moveTo>
                    <a:pt x="0" y="0"/>
                  </a:moveTo>
                  <a:lnTo>
                    <a:pt x="171938" y="0"/>
                  </a:lnTo>
                  <a:lnTo>
                    <a:pt x="171938" y="571248"/>
                  </a:lnTo>
                  <a:lnTo>
                    <a:pt x="0" y="571248"/>
                  </a:lnTo>
                  <a:close/>
                </a:path>
              </a:pathLst>
            </a:custGeom>
            <a:grpFill/>
          </p:spPr>
        </p:sp>
        <p:sp>
          <p:nvSpPr>
            <p:cNvPr id="27" name="TextBox 27"/>
            <p:cNvSpPr txBox="1"/>
            <p:nvPr/>
          </p:nvSpPr>
          <p:spPr>
            <a:xfrm>
              <a:off x="0" y="0"/>
              <a:ext cx="171938" cy="571248"/>
            </a:xfrm>
            <a:prstGeom prst="rect">
              <a:avLst/>
            </a:prstGeom>
            <a:grpFill/>
          </p:spPr>
          <p:txBody>
            <a:bodyPr lIns="40640" tIns="40640" rIns="40640" bIns="40640" rtlCol="0" anchor="ctr"/>
            <a:lstStyle/>
            <a:p>
              <a:pPr algn="ctr">
                <a:lnSpc>
                  <a:spcPts val="3130"/>
                </a:lnSpc>
              </a:pPr>
              <a:endParaRPr sz="1440"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2259258" y="2099174"/>
            <a:ext cx="5775535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45"/>
              </a:lnSpc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  <a:sym typeface="+mn-ea"/>
              </a:rPr>
              <a:t>Facility Sizing &amp; Production Metrics</a:t>
            </a:r>
            <a:endParaRPr lang="en-US" sz="2000" b="1" dirty="0">
              <a:solidFill>
                <a:srgbClr val="2B2B2B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2259330" y="1482725"/>
            <a:ext cx="5775325" cy="59436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just">
              <a:lnSpc>
                <a:spcPts val="4845"/>
              </a:lnSpc>
            </a:pPr>
            <a:r>
              <a:rPr lang="en-US" altLang="fr-FR" sz="200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  <a:sym typeface="+mn-ea"/>
              </a:rPr>
              <a:t>Solar IoT–Integrated Drying</a:t>
            </a:r>
            <a:endParaRPr lang="en-US" altLang="fr-FR" sz="2000" b="1" dirty="0">
              <a:solidFill>
                <a:srgbClr val="000000"/>
              </a:solidFill>
              <a:latin typeface="Times New Roman" panose="02020603050405020304" charset="0"/>
              <a:ea typeface="Inter Bold" pitchFamily="34" charset="-122"/>
              <a:cs typeface="Times New Roman" panose="02020603050405020304" charset="0"/>
            </a:endParaRPr>
          </a:p>
          <a:p>
            <a:pPr algn="just">
              <a:lnSpc>
                <a:spcPts val="4845"/>
              </a:lnSpc>
            </a:pPr>
            <a:endParaRPr lang="fr-FR" altLang="en-US" sz="2000" b="1" dirty="0">
              <a:solidFill>
                <a:srgbClr val="2B2B2B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  <p:sp>
        <p:nvSpPr>
          <p:cNvPr id="46" name="TextBox 39"/>
          <p:cNvSpPr txBox="1"/>
          <p:nvPr/>
        </p:nvSpPr>
        <p:spPr>
          <a:xfrm>
            <a:off x="2259258" y="5072897"/>
            <a:ext cx="5775535" cy="1242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45"/>
              </a:lnSpc>
            </a:pPr>
            <a:r>
              <a:rPr lang="en-US" sz="2000" b="1" dirty="0">
                <a:solidFill>
                  <a:srgbClr val="2B2B2B"/>
                </a:solidFill>
                <a:latin typeface="Gotham Bold"/>
                <a:ea typeface="Gotham Bold"/>
                <a:cs typeface="Gotham Bold"/>
                <a:sym typeface="Gotham Bold"/>
              </a:rPr>
              <a:t>Energy Supply Systems: Solar PV power plant and Solar Tracking</a:t>
            </a:r>
            <a:endParaRPr lang="en-US" sz="2000" b="1" dirty="0">
              <a:solidFill>
                <a:srgbClr val="2B2B2B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2259258" y="3544081"/>
            <a:ext cx="6446999" cy="5765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  <a:sym typeface="+mn-ea"/>
              </a:rPr>
              <a:t>Monitoring App</a:t>
            </a:r>
            <a:endParaRPr lang="en-US" sz="2000" b="1" dirty="0">
              <a:solidFill>
                <a:srgbClr val="2B2B2B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2298880" y="4306364"/>
            <a:ext cx="5775535" cy="576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  <a:sym typeface="+mn-ea"/>
              </a:rPr>
              <a:t>German Market Compliance</a:t>
            </a:r>
            <a:endParaRPr lang="en-US" sz="2000" b="1" dirty="0">
              <a:solidFill>
                <a:srgbClr val="2B2B2B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  <p:sp>
        <p:nvSpPr>
          <p:cNvPr id="48" name="TextBox 39"/>
          <p:cNvSpPr txBox="1"/>
          <p:nvPr/>
        </p:nvSpPr>
        <p:spPr>
          <a:xfrm>
            <a:off x="2298880" y="6839937"/>
            <a:ext cx="5775535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45"/>
              </a:lnSpc>
            </a:pPr>
            <a:r>
              <a:rPr lang="en-US" sz="2000" b="1" dirty="0">
                <a:solidFill>
                  <a:srgbClr val="2B2B2B"/>
                </a:solidFill>
                <a:latin typeface="Gotham Bold"/>
                <a:ea typeface="Gotham Bold"/>
                <a:cs typeface="Gotham Bold"/>
                <a:sym typeface="Gotham Bold"/>
              </a:rPr>
              <a:t>Fencing and Security: Face Recognition</a:t>
            </a:r>
            <a:endParaRPr lang="en-US" sz="2000" b="1" dirty="0">
              <a:solidFill>
                <a:srgbClr val="2B2B2B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  <p:sp>
        <p:nvSpPr>
          <p:cNvPr id="47" name="TextBox 39"/>
          <p:cNvSpPr txBox="1"/>
          <p:nvPr/>
        </p:nvSpPr>
        <p:spPr>
          <a:xfrm>
            <a:off x="2271450" y="6208794"/>
            <a:ext cx="6919719" cy="6210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845"/>
              </a:lnSpc>
            </a:pPr>
            <a:r>
              <a:rPr lang="en-US" sz="2000" b="1" dirty="0">
                <a:solidFill>
                  <a:srgbClr val="2B2B2B"/>
                </a:solidFill>
                <a:latin typeface="Gotham Bold"/>
                <a:ea typeface="Gotham Bold"/>
                <a:cs typeface="Gotham Bold"/>
                <a:sym typeface="Gotham Bold"/>
              </a:rPr>
              <a:t>Visitors management :No-</a:t>
            </a:r>
            <a:r>
              <a:rPr lang="en-US" sz="2000" b="1" dirty="0" err="1">
                <a:solidFill>
                  <a:srgbClr val="2B2B2B"/>
                </a:solidFill>
                <a:latin typeface="Gotham Bold"/>
                <a:ea typeface="Gotham Bold"/>
                <a:cs typeface="Gotham Bold"/>
                <a:sym typeface="Gotham Bold"/>
              </a:rPr>
              <a:t>Reesa</a:t>
            </a:r>
            <a:r>
              <a:rPr lang="en-US" sz="2000" b="1" dirty="0">
                <a:solidFill>
                  <a:srgbClr val="2B2B2B"/>
                </a:solidFill>
                <a:latin typeface="Gotham Bold"/>
                <a:ea typeface="Gotham Bold"/>
                <a:cs typeface="Gotham Bold"/>
                <a:sym typeface="Gotham Bold"/>
              </a:rPr>
              <a:t> Voice Translator</a:t>
            </a:r>
            <a:endParaRPr lang="en-US" sz="2000" b="1" dirty="0">
              <a:solidFill>
                <a:srgbClr val="2B2B2B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84960" y="1676400"/>
            <a:ext cx="487680" cy="3567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1</a:t>
            </a:r>
            <a:endParaRPr lang="en-CA" sz="2400" b="1" dirty="0"/>
          </a:p>
        </p:txBody>
      </p:sp>
      <p:sp>
        <p:nvSpPr>
          <p:cNvPr id="54" name="Rectangle 53"/>
          <p:cNvSpPr/>
          <p:nvPr/>
        </p:nvSpPr>
        <p:spPr>
          <a:xfrm>
            <a:off x="1594730" y="2319220"/>
            <a:ext cx="487680" cy="3567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2</a:t>
            </a:r>
            <a:endParaRPr lang="en-CA" sz="2400" b="1" dirty="0"/>
          </a:p>
        </p:txBody>
      </p:sp>
      <p:sp>
        <p:nvSpPr>
          <p:cNvPr id="55" name="Rectangle 54"/>
          <p:cNvSpPr/>
          <p:nvPr/>
        </p:nvSpPr>
        <p:spPr>
          <a:xfrm>
            <a:off x="1594730" y="3714378"/>
            <a:ext cx="487680" cy="3567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3</a:t>
            </a:r>
            <a:endParaRPr lang="en-CA" sz="2400" b="1" dirty="0"/>
          </a:p>
        </p:txBody>
      </p:sp>
      <p:sp>
        <p:nvSpPr>
          <p:cNvPr id="56" name="Rectangle 55"/>
          <p:cNvSpPr/>
          <p:nvPr/>
        </p:nvSpPr>
        <p:spPr>
          <a:xfrm>
            <a:off x="1606922" y="4481203"/>
            <a:ext cx="487680" cy="3567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4</a:t>
            </a:r>
            <a:endParaRPr lang="en-CA" sz="2400" b="1" dirty="0"/>
          </a:p>
        </p:txBody>
      </p:sp>
      <p:sp>
        <p:nvSpPr>
          <p:cNvPr id="57" name="Rectangle 56"/>
          <p:cNvSpPr/>
          <p:nvPr/>
        </p:nvSpPr>
        <p:spPr>
          <a:xfrm>
            <a:off x="1584960" y="5412740"/>
            <a:ext cx="487680" cy="3454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5</a:t>
            </a:r>
            <a:endParaRPr lang="en-CA" sz="2400" b="1" dirty="0"/>
          </a:p>
        </p:txBody>
      </p:sp>
      <p:sp>
        <p:nvSpPr>
          <p:cNvPr id="58" name="Rectangle 57"/>
          <p:cNvSpPr/>
          <p:nvPr/>
        </p:nvSpPr>
        <p:spPr>
          <a:xfrm>
            <a:off x="1584960" y="6257886"/>
            <a:ext cx="487680" cy="3567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6</a:t>
            </a:r>
            <a:endParaRPr lang="en-CA" sz="2400" b="1" dirty="0"/>
          </a:p>
        </p:txBody>
      </p:sp>
      <p:sp>
        <p:nvSpPr>
          <p:cNvPr id="59" name="Rectangle 58"/>
          <p:cNvSpPr/>
          <p:nvPr/>
        </p:nvSpPr>
        <p:spPr>
          <a:xfrm>
            <a:off x="1594730" y="6946700"/>
            <a:ext cx="487680" cy="3567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7</a:t>
            </a:r>
            <a:endParaRPr lang="en-CA" sz="2400" b="1" dirty="0"/>
          </a:p>
        </p:txBody>
      </p:sp>
      <p:sp>
        <p:nvSpPr>
          <p:cNvPr id="3" name="Rectangle 2"/>
          <p:cNvSpPr/>
          <p:nvPr/>
        </p:nvSpPr>
        <p:spPr>
          <a:xfrm>
            <a:off x="1606922" y="3061099"/>
            <a:ext cx="487680" cy="3567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b="1" dirty="0"/>
              <a:t>2</a:t>
            </a:r>
            <a:endParaRPr lang="en-CA" sz="2400" b="1" dirty="0"/>
          </a:p>
        </p:txBody>
      </p:sp>
      <p:sp>
        <p:nvSpPr>
          <p:cNvPr id="4" name="TextBox 35"/>
          <p:cNvSpPr txBox="1"/>
          <p:nvPr/>
        </p:nvSpPr>
        <p:spPr>
          <a:xfrm>
            <a:off x="2298880" y="2849826"/>
            <a:ext cx="5775535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45"/>
              </a:lnSpc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  <a:sym typeface="+mn-ea"/>
              </a:rPr>
              <a:t>Comprehensive Inventory Management</a:t>
            </a:r>
            <a:endParaRPr lang="en-US" sz="2000" b="1" dirty="0">
              <a:solidFill>
                <a:srgbClr val="2B2B2B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234" y="593606"/>
            <a:ext cx="6178510" cy="6492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altLang="fr-FR" sz="405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Solar IoT–Integrated Drying</a:t>
            </a:r>
            <a:endParaRPr lang="en-US" altLang="fr-FR" sz="4050" b="1" dirty="0">
              <a:solidFill>
                <a:srgbClr val="000000"/>
              </a:solidFill>
              <a:latin typeface="Times New Roman" panose="02020603050405020304" charset="0"/>
              <a:ea typeface="Inter Bold" pitchFamily="34" charset="-122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7234" y="1739979"/>
            <a:ext cx="4289822" cy="3245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Addressing Critical Quality Issues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7234" y="2272308"/>
            <a:ext cx="7702748" cy="9972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Mangoes spoil rapidly, with quality degradation occurring within hours of harvest. Our smart dryer system is specifically optimized for mango preservation.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7234" y="3503295"/>
            <a:ext cx="207764" cy="25967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727234" y="3833574"/>
            <a:ext cx="3747492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7" name="Text 4"/>
          <p:cNvSpPr/>
          <p:nvPr/>
        </p:nvSpPr>
        <p:spPr>
          <a:xfrm>
            <a:off x="727234" y="3983117"/>
            <a:ext cx="2997279" cy="3245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Controlled Environment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27234" y="4515445"/>
            <a:ext cx="3747492" cy="6648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Precise temperature &amp; humidity management</a:t>
            </a:r>
            <a:r>
              <a:rPr lang="fr-FR" alt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 with real time alerts</a:t>
            </a:r>
            <a:endParaRPr lang="fr-FR" altLang="en-US" sz="1600" dirty="0">
              <a:solidFill>
                <a:srgbClr val="272525"/>
              </a:solidFill>
              <a:latin typeface="Times New Roman" panose="02020603050405020304" charset="0"/>
              <a:ea typeface="Inter" pitchFamily="34" charset="-122"/>
              <a:cs typeface="Times New Roman" panose="02020603050405020304" charset="0"/>
            </a:endParaRPr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2490" y="3503295"/>
            <a:ext cx="207764" cy="259675"/>
          </a:xfrm>
          <a:prstGeom prst="rect">
            <a:avLst/>
          </a:prstGeom>
        </p:spPr>
      </p:pic>
      <p:sp>
        <p:nvSpPr>
          <p:cNvPr id="10" name="Shape 6"/>
          <p:cNvSpPr/>
          <p:nvPr/>
        </p:nvSpPr>
        <p:spPr>
          <a:xfrm>
            <a:off x="4682490" y="3833574"/>
            <a:ext cx="3747492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11" name="Text 7"/>
          <p:cNvSpPr/>
          <p:nvPr/>
        </p:nvSpPr>
        <p:spPr>
          <a:xfrm>
            <a:off x="4682490" y="3983117"/>
            <a:ext cx="2597229" cy="3245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IoT Monitoring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4682490" y="4515445"/>
            <a:ext cx="3747492" cy="6648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Infineon XENSIV sensors (DPS368, SHT35)</a:t>
            </a: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  <a:sym typeface="+mn-ea"/>
              </a:rPr>
              <a:t>,</a:t>
            </a:r>
            <a:r>
              <a:rPr lang="fr-FR" alt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  <a:sym typeface="+mn-ea"/>
              </a:rPr>
              <a:t> Mobile Application</a:t>
            </a:r>
            <a:endParaRPr lang="fr-FR" altLang="en-US" sz="1600" dirty="0">
              <a:solidFill>
                <a:srgbClr val="272525"/>
              </a:solidFill>
              <a:latin typeface="Times New Roman" panose="02020603050405020304" charset="0"/>
              <a:ea typeface="Inter" pitchFamily="34" charset="-122"/>
              <a:cs typeface="Times New Roman" panose="02020603050405020304" charset="0"/>
              <a:sym typeface="+mn-ea"/>
            </a:endParaRPr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34" y="5543788"/>
            <a:ext cx="207764" cy="259675"/>
          </a:xfrm>
          <a:prstGeom prst="rect">
            <a:avLst/>
          </a:prstGeom>
        </p:spPr>
      </p:pic>
      <p:sp>
        <p:nvSpPr>
          <p:cNvPr id="14" name="Shape 9"/>
          <p:cNvSpPr/>
          <p:nvPr/>
        </p:nvSpPr>
        <p:spPr>
          <a:xfrm>
            <a:off x="727234" y="5874067"/>
            <a:ext cx="7702748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15" name="Text 10"/>
          <p:cNvSpPr/>
          <p:nvPr/>
        </p:nvSpPr>
        <p:spPr>
          <a:xfrm>
            <a:off x="727234" y="6023610"/>
            <a:ext cx="2597229" cy="3245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Energy Efficiency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27234" y="6555938"/>
            <a:ext cx="7702748" cy="3324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Optimized airflow design with data logging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4610" y="2524760"/>
            <a:ext cx="5704840" cy="570484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27035" y="7095927"/>
            <a:ext cx="4966097" cy="9972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Result:</a:t>
            </a: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 Preserves essential nutrients, extends shelf life significantly, and reduces waste by up to 50%.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2800" y="387191"/>
            <a:ext cx="6077664" cy="4400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Facility Sizing &amp; Production Metrics</a:t>
            </a:r>
            <a:endParaRPr lang="en-US" sz="40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1"/>
          <p:cNvSpPr/>
          <p:nvPr>
            <p:custDataLst>
              <p:tags r:id="rId1"/>
            </p:custDataLst>
          </p:nvPr>
        </p:nvSpPr>
        <p:spPr>
          <a:xfrm>
            <a:off x="480100" y="1179195"/>
            <a:ext cx="4430911" cy="4647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365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8</a:t>
            </a:r>
            <a:r>
              <a:rPr lang="fr-FR" altLang="en-US" sz="365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5</a:t>
            </a:r>
            <a:r>
              <a:rPr lang="en-US" sz="365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%</a:t>
            </a:r>
            <a:endParaRPr lang="en-US" sz="36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2"/>
          <p:cNvSpPr/>
          <p:nvPr>
            <p:custDataLst>
              <p:tags r:id="rId2"/>
            </p:custDataLst>
          </p:nvPr>
        </p:nvSpPr>
        <p:spPr>
          <a:xfrm>
            <a:off x="1815386" y="1819870"/>
            <a:ext cx="1760220" cy="2199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Fresh Mango Water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3"/>
          <p:cNvSpPr/>
          <p:nvPr>
            <p:custDataLst>
              <p:tags r:id="rId3"/>
            </p:custDataLst>
          </p:nvPr>
        </p:nvSpPr>
        <p:spPr>
          <a:xfrm>
            <a:off x="480100" y="2124194"/>
            <a:ext cx="4430911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Reduced to 1</a:t>
            </a:r>
            <a:r>
              <a:rPr lang="fr-FR" alt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2</a:t>
            </a: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% target moisture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4"/>
          <p:cNvSpPr/>
          <p:nvPr>
            <p:custDataLst>
              <p:tags r:id="rId4"/>
            </p:custDataLst>
          </p:nvPr>
        </p:nvSpPr>
        <p:spPr>
          <a:xfrm>
            <a:off x="5086985" y="1179195"/>
            <a:ext cx="4430911" cy="4647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365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5.25:1</a:t>
            </a:r>
            <a:endParaRPr lang="en-US" sz="36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5"/>
          <p:cNvSpPr/>
          <p:nvPr>
            <p:custDataLst>
              <p:tags r:id="rId5"/>
            </p:custDataLst>
          </p:nvPr>
        </p:nvSpPr>
        <p:spPr>
          <a:xfrm>
            <a:off x="6422271" y="1819870"/>
            <a:ext cx="1760220" cy="2199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Conversion Ratio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6"/>
          <p:cNvSpPr/>
          <p:nvPr>
            <p:custDataLst>
              <p:tags r:id="rId6"/>
            </p:custDataLst>
          </p:nvPr>
        </p:nvSpPr>
        <p:spPr>
          <a:xfrm>
            <a:off x="5086985" y="2124194"/>
            <a:ext cx="4430911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Fresh to dried weight (including 10% peel loss)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7"/>
          <p:cNvSpPr/>
          <p:nvPr>
            <p:custDataLst>
              <p:tags r:id="rId7"/>
            </p:custDataLst>
          </p:nvPr>
        </p:nvSpPr>
        <p:spPr>
          <a:xfrm>
            <a:off x="9693870" y="1179195"/>
            <a:ext cx="4430911" cy="46470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365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175kg</a:t>
            </a:r>
            <a:endParaRPr lang="en-US" sz="36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8"/>
          <p:cNvSpPr/>
          <p:nvPr>
            <p:custDataLst>
              <p:tags r:id="rId8"/>
            </p:custDataLst>
          </p:nvPr>
        </p:nvSpPr>
        <p:spPr>
          <a:xfrm>
            <a:off x="11029156" y="1819870"/>
            <a:ext cx="1760220" cy="2199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Daily Fresh Input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Text 9"/>
          <p:cNvSpPr/>
          <p:nvPr>
            <p:custDataLst>
              <p:tags r:id="rId9"/>
            </p:custDataLst>
          </p:nvPr>
        </p:nvSpPr>
        <p:spPr>
          <a:xfrm>
            <a:off x="9693870" y="2124194"/>
            <a:ext cx="4430911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To produce 1 ton dried mango monthly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480100" y="3715980"/>
            <a:ext cx="2612588" cy="2199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Scalable Infrastructure Design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ea typeface="Inter Bold" pitchFamily="34" charset="-122"/>
              <a:cs typeface="Times New Roman" panose="0202060305040502030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480100" y="4432221"/>
            <a:ext cx="6650712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20–30 m² modular tray area capacity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480100" y="5154335"/>
            <a:ext cx="6650712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12-hour drying cycles, 16-hour daily operation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480100" y="5796439"/>
            <a:ext cx="6650712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Energy consumption: 0.77 kWh per kg fresh input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492800" y="6438543"/>
            <a:ext cx="6650712" cy="22526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Monthly energy requirement: 3,600 kWh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95715" y="2829560"/>
            <a:ext cx="5734685" cy="54000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0073" y="905828"/>
            <a:ext cx="7983855" cy="10358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Comprehensive Inventory Management</a:t>
            </a:r>
            <a:endParaRPr lang="en-US" sz="40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80073" y="2190274"/>
            <a:ext cx="828675" cy="994410"/>
          </a:xfrm>
          <a:prstGeom prst="rect">
            <a:avLst/>
          </a:prstGeom>
        </p:spPr>
      </p:pic>
      <p:sp>
        <p:nvSpPr>
          <p:cNvPr id="5" name="Text 1"/>
          <p:cNvSpPr/>
          <p:nvPr>
            <p:custDataLst>
              <p:tags r:id="rId4"/>
            </p:custDataLst>
          </p:nvPr>
        </p:nvSpPr>
        <p:spPr>
          <a:xfrm>
            <a:off x="1574483" y="2356009"/>
            <a:ext cx="2071807" cy="2589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Harvest Tracking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2"/>
          <p:cNvSpPr/>
          <p:nvPr>
            <p:custDataLst>
              <p:tags r:id="rId5"/>
            </p:custDataLst>
          </p:nvPr>
        </p:nvSpPr>
        <p:spPr>
          <a:xfrm>
            <a:off x="1574483" y="2714387"/>
            <a:ext cx="6989445" cy="2651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Each batch recorded from source farm with GPS coordinates and quality metrics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80073" y="3184684"/>
            <a:ext cx="828675" cy="994410"/>
          </a:xfrm>
          <a:prstGeom prst="rect">
            <a:avLst/>
          </a:prstGeom>
        </p:spPr>
      </p:pic>
      <p:sp>
        <p:nvSpPr>
          <p:cNvPr id="8" name="Text 3"/>
          <p:cNvSpPr/>
          <p:nvPr>
            <p:custDataLst>
              <p:tags r:id="rId8"/>
            </p:custDataLst>
          </p:nvPr>
        </p:nvSpPr>
        <p:spPr>
          <a:xfrm>
            <a:off x="1574483" y="3350419"/>
            <a:ext cx="2289096" cy="2589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Processing Monitoring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4"/>
          <p:cNvSpPr/>
          <p:nvPr>
            <p:custDataLst>
              <p:tags r:id="rId9"/>
            </p:custDataLst>
          </p:nvPr>
        </p:nvSpPr>
        <p:spPr>
          <a:xfrm>
            <a:off x="1574483" y="3708797"/>
            <a:ext cx="6989445" cy="2651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Real-time tracking of fresh input vs dried output with automated yield calculations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580073" y="4179094"/>
            <a:ext cx="828675" cy="994410"/>
          </a:xfrm>
          <a:prstGeom prst="rect">
            <a:avLst/>
          </a:prstGeom>
        </p:spPr>
      </p:pic>
      <p:sp>
        <p:nvSpPr>
          <p:cNvPr id="11" name="Text 5"/>
          <p:cNvSpPr/>
          <p:nvPr>
            <p:custDataLst>
              <p:tags r:id="rId12"/>
            </p:custDataLst>
          </p:nvPr>
        </p:nvSpPr>
        <p:spPr>
          <a:xfrm>
            <a:off x="1574483" y="4344829"/>
            <a:ext cx="2071807" cy="2589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Smart Storage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Text 6"/>
          <p:cNvSpPr/>
          <p:nvPr>
            <p:custDataLst>
              <p:tags r:id="rId13"/>
            </p:custDataLst>
          </p:nvPr>
        </p:nvSpPr>
        <p:spPr>
          <a:xfrm>
            <a:off x="1574483" y="4703207"/>
            <a:ext cx="6989445" cy="2651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Continuous warehouse condition monitoring with FIFO lot traceability protocols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580073" y="5173504"/>
            <a:ext cx="828675" cy="994410"/>
          </a:xfrm>
          <a:prstGeom prst="rect">
            <a:avLst/>
          </a:prstGeom>
        </p:spPr>
      </p:pic>
      <p:sp>
        <p:nvSpPr>
          <p:cNvPr id="14" name="Text 7"/>
          <p:cNvSpPr/>
          <p:nvPr>
            <p:custDataLst>
              <p:tags r:id="rId16"/>
            </p:custDataLst>
          </p:nvPr>
        </p:nvSpPr>
        <p:spPr>
          <a:xfrm>
            <a:off x="1574483" y="5339239"/>
            <a:ext cx="2071807" cy="2589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Export Ready</a:t>
            </a:r>
            <a:endParaRPr lang="en-US" sz="20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Text 8"/>
          <p:cNvSpPr/>
          <p:nvPr>
            <p:custDataLst>
              <p:tags r:id="rId17"/>
            </p:custDataLst>
          </p:nvPr>
        </p:nvSpPr>
        <p:spPr>
          <a:xfrm>
            <a:off x="1574483" y="5697617"/>
            <a:ext cx="6989445" cy="2651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Automatic generation of EU compliance documentation and shipping manifests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Shape 9"/>
          <p:cNvSpPr/>
          <p:nvPr/>
        </p:nvSpPr>
        <p:spPr>
          <a:xfrm>
            <a:off x="580073" y="6354366"/>
            <a:ext cx="7983855" cy="969407"/>
          </a:xfrm>
          <a:prstGeom prst="roundRect">
            <a:avLst>
              <a:gd name="adj" fmla="val 7181"/>
            </a:avLst>
          </a:prstGeom>
          <a:solidFill>
            <a:srgbClr val="B6D6FC"/>
          </a:solidFill>
        </p:spPr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45808" y="6607016"/>
            <a:ext cx="207169" cy="165735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1118711" y="6561534"/>
            <a:ext cx="7279481" cy="5303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Digital Twin Concept: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 Every physical pallet corresponds to a comprehensive digital entry in our system, enabling complete supply chain visibility.</a:t>
            </a:r>
            <a:endParaRPr lang="en-US" sz="1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771" y="505778"/>
            <a:ext cx="6614041" cy="5747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Monitoring App</a:t>
            </a:r>
            <a:endParaRPr lang="en-US" sz="40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167914" y="2011323"/>
            <a:ext cx="7826216" cy="5886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Our app leverages proven UX patterns from successful agricultural monitoring applications.</a:t>
            </a:r>
            <a:endParaRPr lang="en-US" sz="1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Shape 3"/>
          <p:cNvSpPr/>
          <p:nvPr>
            <p:custDataLst>
              <p:tags r:id="rId1"/>
            </p:custDataLst>
          </p:nvPr>
        </p:nvSpPr>
        <p:spPr>
          <a:xfrm>
            <a:off x="6167914" y="2806898"/>
            <a:ext cx="413861" cy="413861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>
            <p:custDataLst>
              <p:tags r:id="rId2"/>
            </p:custDataLst>
          </p:nvPr>
        </p:nvSpPr>
        <p:spPr>
          <a:xfrm>
            <a:off x="6236910" y="2841427"/>
            <a:ext cx="275868" cy="3448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>
            <p:custDataLst>
              <p:tags r:id="rId3"/>
            </p:custDataLst>
          </p:nvPr>
        </p:nvSpPr>
        <p:spPr>
          <a:xfrm>
            <a:off x="6765608" y="2870121"/>
            <a:ext cx="2414826" cy="2872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Real-Time Dashboard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6"/>
          <p:cNvSpPr/>
          <p:nvPr>
            <p:custDataLst>
              <p:tags r:id="rId4"/>
            </p:custDataLst>
          </p:nvPr>
        </p:nvSpPr>
        <p:spPr>
          <a:xfrm>
            <a:off x="6765608" y="3341251"/>
            <a:ext cx="7228523" cy="2943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Live sensor data display with temperature, humidity, and GPS location tracking</a:t>
            </a:r>
            <a:endParaRPr lang="en-US" sz="1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Shape 7"/>
          <p:cNvSpPr/>
          <p:nvPr>
            <p:custDataLst>
              <p:tags r:id="rId5"/>
            </p:custDataLst>
          </p:nvPr>
        </p:nvSpPr>
        <p:spPr>
          <a:xfrm>
            <a:off x="6167914" y="4003358"/>
            <a:ext cx="413861" cy="413861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>
            <p:custDataLst>
              <p:tags r:id="rId6"/>
            </p:custDataLst>
          </p:nvPr>
        </p:nvSpPr>
        <p:spPr>
          <a:xfrm>
            <a:off x="6236910" y="4037886"/>
            <a:ext cx="275868" cy="3448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50" dirty="0"/>
          </a:p>
        </p:txBody>
      </p:sp>
      <p:sp>
        <p:nvSpPr>
          <p:cNvPr id="12" name="Text 9"/>
          <p:cNvSpPr/>
          <p:nvPr>
            <p:custDataLst>
              <p:tags r:id="rId7"/>
            </p:custDataLst>
          </p:nvPr>
        </p:nvSpPr>
        <p:spPr>
          <a:xfrm>
            <a:off x="6765608" y="4066580"/>
            <a:ext cx="2299335" cy="2872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Predictive Analytics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Text 10"/>
          <p:cNvSpPr/>
          <p:nvPr>
            <p:custDataLst>
              <p:tags r:id="rId8"/>
            </p:custDataLst>
          </p:nvPr>
        </p:nvSpPr>
        <p:spPr>
          <a:xfrm>
            <a:off x="6765608" y="4537710"/>
            <a:ext cx="7228523" cy="5886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Dr. Joyce algorithm implementation for accurate shelf-life prediction and quality forecasting</a:t>
            </a:r>
            <a:endParaRPr lang="en-US" sz="1400" dirty="0"/>
          </a:p>
        </p:txBody>
      </p:sp>
      <p:sp>
        <p:nvSpPr>
          <p:cNvPr id="14" name="Shape 11"/>
          <p:cNvSpPr/>
          <p:nvPr>
            <p:custDataLst>
              <p:tags r:id="rId9"/>
            </p:custDataLst>
          </p:nvPr>
        </p:nvSpPr>
        <p:spPr>
          <a:xfrm>
            <a:off x="6167914" y="5494139"/>
            <a:ext cx="413861" cy="413861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2"/>
          <p:cNvSpPr/>
          <p:nvPr>
            <p:custDataLst>
              <p:tags r:id="rId10"/>
            </p:custDataLst>
          </p:nvPr>
        </p:nvSpPr>
        <p:spPr>
          <a:xfrm>
            <a:off x="6236910" y="5528667"/>
            <a:ext cx="275868" cy="3448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50" dirty="0"/>
          </a:p>
        </p:txBody>
      </p:sp>
      <p:sp>
        <p:nvSpPr>
          <p:cNvPr id="16" name="Text 13"/>
          <p:cNvSpPr/>
          <p:nvPr>
            <p:custDataLst>
              <p:tags r:id="rId11"/>
            </p:custDataLst>
          </p:nvPr>
        </p:nvSpPr>
        <p:spPr>
          <a:xfrm>
            <a:off x="6765608" y="5557361"/>
            <a:ext cx="2299335" cy="2872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Alert Management</a:t>
            </a:r>
            <a:endParaRPr lang="en-US" sz="1800" dirty="0"/>
          </a:p>
        </p:txBody>
      </p:sp>
      <p:sp>
        <p:nvSpPr>
          <p:cNvPr id="17" name="Text 14"/>
          <p:cNvSpPr/>
          <p:nvPr>
            <p:custDataLst>
              <p:tags r:id="rId12"/>
            </p:custDataLst>
          </p:nvPr>
        </p:nvSpPr>
        <p:spPr>
          <a:xfrm>
            <a:off x="6765608" y="6028492"/>
            <a:ext cx="7228523" cy="2943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Persistent notifications requiring acknowledgment with pallet-level granularity</a:t>
            </a:r>
            <a:endParaRPr lang="en-US" sz="1400" dirty="0"/>
          </a:p>
        </p:txBody>
      </p:sp>
      <p:sp>
        <p:nvSpPr>
          <p:cNvPr id="18" name="Shape 15"/>
          <p:cNvSpPr/>
          <p:nvPr>
            <p:custDataLst>
              <p:tags r:id="rId13"/>
            </p:custDataLst>
          </p:nvPr>
        </p:nvSpPr>
        <p:spPr>
          <a:xfrm>
            <a:off x="6167914" y="6690598"/>
            <a:ext cx="413861" cy="413861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Text 16"/>
          <p:cNvSpPr/>
          <p:nvPr>
            <p:custDataLst>
              <p:tags r:id="rId14"/>
            </p:custDataLst>
          </p:nvPr>
        </p:nvSpPr>
        <p:spPr>
          <a:xfrm>
            <a:off x="6236910" y="6725126"/>
            <a:ext cx="275868" cy="3448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50" dirty="0"/>
          </a:p>
        </p:txBody>
      </p:sp>
      <p:sp>
        <p:nvSpPr>
          <p:cNvPr id="20" name="Text 17"/>
          <p:cNvSpPr/>
          <p:nvPr>
            <p:custDataLst>
              <p:tags r:id="rId15"/>
            </p:custDataLst>
          </p:nvPr>
        </p:nvSpPr>
        <p:spPr>
          <a:xfrm>
            <a:off x="6765608" y="6753820"/>
            <a:ext cx="2299335" cy="2872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Export Readiness</a:t>
            </a:r>
            <a:endParaRPr lang="en-US" sz="1800" dirty="0"/>
          </a:p>
        </p:txBody>
      </p:sp>
      <p:sp>
        <p:nvSpPr>
          <p:cNvPr id="21" name="Text 18"/>
          <p:cNvSpPr/>
          <p:nvPr>
            <p:custDataLst>
              <p:tags r:id="rId16"/>
            </p:custDataLst>
          </p:nvPr>
        </p:nvSpPr>
        <p:spPr>
          <a:xfrm>
            <a:off x="6765608" y="7224951"/>
            <a:ext cx="7228523" cy="2943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 indicators (Green/Amber/Red) for immediate quality assessment</a:t>
            </a:r>
            <a:endParaRPr lang="en-US" sz="1400" dirty="0"/>
          </a:p>
        </p:txBody>
      </p:sp>
      <p:sp>
        <p:nvSpPr>
          <p:cNvPr id="38" name="TextBox 24"/>
          <p:cNvSpPr txBox="1"/>
          <p:nvPr/>
        </p:nvSpPr>
        <p:spPr>
          <a:xfrm rot="16200000">
            <a:off x="6988810" y="584835"/>
            <a:ext cx="652780" cy="1462913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lIns="50800" tIns="50800" rIns="50800" bIns="50800" rtlCol="0" anchor="ctr"/>
          <a:p>
            <a:pPr algn="ctr">
              <a:lnSpc>
                <a:spcPts val="3130"/>
              </a:lnSpc>
            </a:pPr>
            <a:endParaRPr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1" name="Image 0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70" y="1540510"/>
            <a:ext cx="5886450" cy="6053455"/>
          </a:xfrm>
          <a:prstGeom prst="rect">
            <a:avLst/>
          </a:prstGeom>
        </p:spPr>
      </p:pic>
      <p:pic>
        <p:nvPicPr>
          <p:cNvPr id="32" name="Image 31" descr="Untitled"/>
          <p:cNvPicPr>
            <a:picLocks noChangeAspect="1"/>
          </p:cNvPicPr>
          <p:nvPr/>
        </p:nvPicPr>
        <p:blipFill>
          <a:blip r:embed="rId18"/>
          <a:srcRect l="23239" t="28673" r="23269" b="30177"/>
          <a:stretch>
            <a:fillRect/>
          </a:stretch>
        </p:blipFill>
        <p:spPr>
          <a:xfrm>
            <a:off x="2380615" y="3509645"/>
            <a:ext cx="1204595" cy="1610995"/>
          </a:xfrm>
          <a:prstGeom prst="rect">
            <a:avLst/>
          </a:prstGeom>
        </p:spPr>
      </p:pic>
      <p:sp>
        <p:nvSpPr>
          <p:cNvPr id="34" name="Text 0"/>
          <p:cNvSpPr/>
          <p:nvPr/>
        </p:nvSpPr>
        <p:spPr>
          <a:xfrm>
            <a:off x="177681" y="1561783"/>
            <a:ext cx="6614041" cy="5747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fr-FR" altLang="en-US" b="1" dirty="0">
                <a:solidFill>
                  <a:schemeClr val="bg1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Access the app prototype by scanning the below qr code</a:t>
            </a:r>
            <a:endParaRPr lang="fr-FR" altLang="en-US" b="1" dirty="0">
              <a:solidFill>
                <a:schemeClr val="bg1"/>
              </a:solidFill>
              <a:latin typeface="Times New Roman" panose="02020603050405020304" charset="0"/>
              <a:ea typeface="Inter Bold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3267" y="716637"/>
            <a:ext cx="6296501" cy="5775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German Market Compliance</a:t>
            </a:r>
            <a:endParaRPr lang="en-US" sz="40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Shape 1"/>
          <p:cNvSpPr/>
          <p:nvPr>
            <p:custDataLst>
              <p:tags r:id="rId2"/>
            </p:custDataLst>
          </p:nvPr>
        </p:nvSpPr>
        <p:spPr>
          <a:xfrm>
            <a:off x="6133267" y="1848564"/>
            <a:ext cx="3832741" cy="1956673"/>
          </a:xfrm>
          <a:prstGeom prst="roundRect">
            <a:avLst>
              <a:gd name="adj" fmla="val 5608"/>
            </a:avLst>
          </a:prstGeom>
          <a:solidFill>
            <a:srgbClr val="FFFFFF"/>
          </a:solidFill>
        </p:spPr>
      </p:sp>
      <p:sp>
        <p:nvSpPr>
          <p:cNvPr id="5" name="Shape 2"/>
          <p:cNvSpPr/>
          <p:nvPr>
            <p:custDataLst>
              <p:tags r:id="rId3"/>
            </p:custDataLst>
          </p:nvPr>
        </p:nvSpPr>
        <p:spPr>
          <a:xfrm>
            <a:off x="6133267" y="1825704"/>
            <a:ext cx="3832741" cy="91440"/>
          </a:xfrm>
          <a:prstGeom prst="roundRect">
            <a:avLst>
              <a:gd name="adj" fmla="val 84905"/>
            </a:avLst>
          </a:prstGeom>
          <a:solidFill>
            <a:srgbClr val="4950BC"/>
          </a:solidFill>
        </p:spPr>
      </p:sp>
      <p:sp>
        <p:nvSpPr>
          <p:cNvPr id="6" name="Shape 3"/>
          <p:cNvSpPr/>
          <p:nvPr>
            <p:custDataLst>
              <p:tags r:id="rId4"/>
            </p:custDataLst>
          </p:nvPr>
        </p:nvSpPr>
        <p:spPr>
          <a:xfrm>
            <a:off x="7772340" y="1571387"/>
            <a:ext cx="554474" cy="554474"/>
          </a:xfrm>
          <a:prstGeom prst="roundRect">
            <a:avLst>
              <a:gd name="adj" fmla="val 164913"/>
            </a:avLst>
          </a:prstGeom>
          <a:solidFill>
            <a:srgbClr val="4950BC"/>
          </a:solidFill>
        </p:spPr>
      </p:sp>
      <p:pic>
        <p:nvPicPr>
          <p:cNvPr id="7" name="Image 1" descr="preencoded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938671" y="1709976"/>
            <a:ext cx="221813" cy="277178"/>
          </a:xfrm>
          <a:prstGeom prst="rect">
            <a:avLst/>
          </a:prstGeom>
        </p:spPr>
      </p:pic>
      <p:sp>
        <p:nvSpPr>
          <p:cNvPr id="8" name="Text 4"/>
          <p:cNvSpPr/>
          <p:nvPr>
            <p:custDataLst>
              <p:tags r:id="rId7"/>
            </p:custDataLst>
          </p:nvPr>
        </p:nvSpPr>
        <p:spPr>
          <a:xfrm>
            <a:off x="6340912" y="2310646"/>
            <a:ext cx="2310527" cy="2888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Moisture Control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Text 5"/>
          <p:cNvSpPr/>
          <p:nvPr>
            <p:custDataLst>
              <p:tags r:id="rId8"/>
            </p:custDataLst>
          </p:nvPr>
        </p:nvSpPr>
        <p:spPr>
          <a:xfrm>
            <a:off x="6340912" y="2710339"/>
            <a:ext cx="3417451" cy="8872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Strict adherence to ≤15% moisture content requirements with automated monitoring and verification</a:t>
            </a:r>
            <a:endParaRPr lang="en-US" sz="1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Shape 6"/>
          <p:cNvSpPr/>
          <p:nvPr>
            <p:custDataLst>
              <p:tags r:id="rId9"/>
            </p:custDataLst>
          </p:nvPr>
        </p:nvSpPr>
        <p:spPr>
          <a:xfrm>
            <a:off x="10150793" y="1848564"/>
            <a:ext cx="3832741" cy="1956673"/>
          </a:xfrm>
          <a:prstGeom prst="roundRect">
            <a:avLst>
              <a:gd name="adj" fmla="val 5608"/>
            </a:avLst>
          </a:prstGeom>
          <a:solidFill>
            <a:srgbClr val="FFFFFF"/>
          </a:solidFill>
        </p:spPr>
      </p:sp>
      <p:sp>
        <p:nvSpPr>
          <p:cNvPr id="11" name="Shape 7"/>
          <p:cNvSpPr/>
          <p:nvPr>
            <p:custDataLst>
              <p:tags r:id="rId10"/>
            </p:custDataLst>
          </p:nvPr>
        </p:nvSpPr>
        <p:spPr>
          <a:xfrm>
            <a:off x="10150793" y="1825704"/>
            <a:ext cx="3832741" cy="91440"/>
          </a:xfrm>
          <a:prstGeom prst="roundRect">
            <a:avLst>
              <a:gd name="adj" fmla="val 84905"/>
            </a:avLst>
          </a:prstGeom>
          <a:solidFill>
            <a:srgbClr val="4950BC"/>
          </a:solidFill>
        </p:spPr>
      </p:sp>
      <p:sp>
        <p:nvSpPr>
          <p:cNvPr id="12" name="Shape 8"/>
          <p:cNvSpPr/>
          <p:nvPr>
            <p:custDataLst>
              <p:tags r:id="rId11"/>
            </p:custDataLst>
          </p:nvPr>
        </p:nvSpPr>
        <p:spPr>
          <a:xfrm>
            <a:off x="11789866" y="1571387"/>
            <a:ext cx="554474" cy="554474"/>
          </a:xfrm>
          <a:prstGeom prst="roundRect">
            <a:avLst>
              <a:gd name="adj" fmla="val 164913"/>
            </a:avLst>
          </a:prstGeom>
          <a:solidFill>
            <a:srgbClr val="4950BC"/>
          </a:solidFill>
        </p:spPr>
      </p:sp>
      <p:pic>
        <p:nvPicPr>
          <p:cNvPr id="13" name="Image 2" descr="preencoded.png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11956197" y="1709976"/>
            <a:ext cx="221813" cy="277178"/>
          </a:xfrm>
          <a:prstGeom prst="rect">
            <a:avLst/>
          </a:prstGeom>
        </p:spPr>
      </p:pic>
      <p:sp>
        <p:nvSpPr>
          <p:cNvPr id="14" name="Text 9"/>
          <p:cNvSpPr/>
          <p:nvPr>
            <p:custDataLst>
              <p:tags r:id="rId14"/>
            </p:custDataLst>
          </p:nvPr>
        </p:nvSpPr>
        <p:spPr>
          <a:xfrm>
            <a:off x="10358438" y="2310646"/>
            <a:ext cx="2460784" cy="2888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Chemical Compliance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Text 10"/>
          <p:cNvSpPr/>
          <p:nvPr>
            <p:custDataLst>
              <p:tags r:id="rId15"/>
            </p:custDataLst>
          </p:nvPr>
        </p:nvSpPr>
        <p:spPr>
          <a:xfrm>
            <a:off x="10358438" y="2710339"/>
            <a:ext cx="3417451" cy="8872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Sulfite limits maintained at ≤2000 ppm when applied, with comprehensive pesticide residue testing protocols</a:t>
            </a:r>
            <a:endParaRPr lang="en-US" sz="1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Shape 11"/>
          <p:cNvSpPr/>
          <p:nvPr/>
        </p:nvSpPr>
        <p:spPr>
          <a:xfrm>
            <a:off x="6133267" y="4267200"/>
            <a:ext cx="7850267" cy="1660922"/>
          </a:xfrm>
          <a:prstGeom prst="roundRect">
            <a:avLst>
              <a:gd name="adj" fmla="val 6606"/>
            </a:avLst>
          </a:prstGeom>
          <a:solidFill>
            <a:srgbClr val="FFFFFF"/>
          </a:solidFill>
        </p:spPr>
      </p:sp>
      <p:sp>
        <p:nvSpPr>
          <p:cNvPr id="17" name="Shape 12"/>
          <p:cNvSpPr/>
          <p:nvPr/>
        </p:nvSpPr>
        <p:spPr>
          <a:xfrm>
            <a:off x="6133267" y="4244340"/>
            <a:ext cx="7850267" cy="91440"/>
          </a:xfrm>
          <a:prstGeom prst="roundRect">
            <a:avLst>
              <a:gd name="adj" fmla="val 84905"/>
            </a:avLst>
          </a:prstGeom>
          <a:solidFill>
            <a:srgbClr val="4950BC"/>
          </a:solidFill>
        </p:spPr>
      </p:sp>
      <p:sp>
        <p:nvSpPr>
          <p:cNvPr id="18" name="Shape 13"/>
          <p:cNvSpPr/>
          <p:nvPr/>
        </p:nvSpPr>
        <p:spPr>
          <a:xfrm>
            <a:off x="9781163" y="3990023"/>
            <a:ext cx="554474" cy="554474"/>
          </a:xfrm>
          <a:prstGeom prst="roundRect">
            <a:avLst>
              <a:gd name="adj" fmla="val 164913"/>
            </a:avLst>
          </a:prstGeom>
          <a:solidFill>
            <a:srgbClr val="4950BC"/>
          </a:solidFill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947493" y="4128611"/>
            <a:ext cx="221813" cy="277178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6340912" y="4729282"/>
            <a:ext cx="2310527" cy="2888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Times New Roman" panose="02020603050405020304" charset="0"/>
                <a:ea typeface="Inter Bold" pitchFamily="34" charset="-122"/>
                <a:cs typeface="Times New Roman" panose="02020603050405020304" charset="0"/>
              </a:rPr>
              <a:t>HACCP Certification</a:t>
            </a:r>
            <a:endParaRPr lang="en-US" sz="18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1" name="Text 15"/>
          <p:cNvSpPr/>
          <p:nvPr/>
        </p:nvSpPr>
        <p:spPr>
          <a:xfrm>
            <a:off x="6340912" y="5128974"/>
            <a:ext cx="7434977" cy="5915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Fully certified facility operations with continuous digital logging for audit trail transparency</a:t>
            </a:r>
            <a:endParaRPr lang="en-US" sz="1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2" name="Shape 16"/>
          <p:cNvSpPr/>
          <p:nvPr/>
        </p:nvSpPr>
        <p:spPr>
          <a:xfrm>
            <a:off x="6133267" y="6136005"/>
            <a:ext cx="7850267" cy="1376958"/>
          </a:xfrm>
          <a:prstGeom prst="roundRect">
            <a:avLst>
              <a:gd name="adj" fmla="val 5638"/>
            </a:avLst>
          </a:prstGeom>
          <a:solidFill>
            <a:srgbClr val="B6FCB8"/>
          </a:solidFill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318052" y="6411039"/>
            <a:ext cx="230981" cy="184785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6733818" y="6366986"/>
            <a:ext cx="7064931" cy="8872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Competitive Advantage:</a:t>
            </a:r>
            <a:r>
              <a:rPr lang="en-US" sz="1450" dirty="0">
                <a:solidFill>
                  <a:srgbClr val="000000"/>
                </a:solidFill>
                <a:latin typeface="Times New Roman" panose="02020603050405020304" charset="0"/>
                <a:ea typeface="Inter" pitchFamily="34" charset="-122"/>
                <a:cs typeface="Times New Roman" panose="02020603050405020304" charset="0"/>
              </a:rPr>
              <a:t> Our smart dryer and app combination provides automatic compliance evidence, building crucial buyer trust with German importers and premium supermarket chains.</a:t>
            </a:r>
            <a:endParaRPr lang="en-US" sz="145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36" name="Group 22"/>
          <p:cNvGrpSpPr/>
          <p:nvPr/>
        </p:nvGrpSpPr>
        <p:grpSpPr>
          <a:xfrm rot="16200000">
            <a:off x="9731375" y="3327400"/>
            <a:ext cx="652780" cy="9143365"/>
            <a:chOff x="0" y="0"/>
            <a:chExt cx="171938" cy="793509"/>
          </a:xfrm>
          <a:solidFill>
            <a:schemeClr val="accent5">
              <a:lumMod val="75000"/>
            </a:schemeClr>
          </a:solidFill>
        </p:grpSpPr>
        <p:sp>
          <p:nvSpPr>
            <p:cNvPr id="37" name="Freeform 23"/>
            <p:cNvSpPr/>
            <p:nvPr/>
          </p:nvSpPr>
          <p:spPr>
            <a:xfrm>
              <a:off x="0" y="0"/>
              <a:ext cx="171938" cy="793509"/>
            </a:xfrm>
            <a:custGeom>
              <a:avLst/>
              <a:gdLst/>
              <a:ahLst/>
              <a:cxnLst/>
              <a:rect l="l" t="t" r="r" b="b"/>
              <a:pathLst>
                <a:path w="171938" h="793509">
                  <a:moveTo>
                    <a:pt x="0" y="0"/>
                  </a:moveTo>
                  <a:lnTo>
                    <a:pt x="171938" y="0"/>
                  </a:lnTo>
                  <a:lnTo>
                    <a:pt x="171938" y="793509"/>
                  </a:lnTo>
                  <a:lnTo>
                    <a:pt x="0" y="793509"/>
                  </a:lnTo>
                  <a:close/>
                </a:path>
              </a:pathLst>
            </a:custGeom>
            <a:grpFill/>
          </p:spPr>
        </p:sp>
        <p:sp>
          <p:nvSpPr>
            <p:cNvPr id="38" name="TextBox 24"/>
            <p:cNvSpPr txBox="1"/>
            <p:nvPr/>
          </p:nvSpPr>
          <p:spPr>
            <a:xfrm>
              <a:off x="0" y="0"/>
              <a:ext cx="171938" cy="793509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0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infine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6035" y="0"/>
            <a:ext cx="14533245" cy="8228965"/>
          </a:xfrm>
          <a:prstGeom prst="rect">
            <a:avLst/>
          </a:prstGeom>
        </p:spPr>
      </p:pic>
      <p:sp>
        <p:nvSpPr>
          <p:cNvPr id="16" name="TextBox 39"/>
          <p:cNvSpPr txBox="1"/>
          <p:nvPr/>
        </p:nvSpPr>
        <p:spPr>
          <a:xfrm>
            <a:off x="411480" y="2783840"/>
            <a:ext cx="4759960" cy="113347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p>
            <a:pPr algn="l">
              <a:lnSpc>
                <a:spcPts val="8940"/>
              </a:lnSpc>
            </a:pPr>
            <a:r>
              <a:rPr lang="en-US" sz="4800" b="1" dirty="0">
                <a:solidFill>
                  <a:srgbClr val="2B2B2B"/>
                </a:solidFill>
                <a:latin typeface="Times New Roman" panose="02020603050405020304" charset="0"/>
                <a:ea typeface="Telegraf Bold" panose="00000800000000000000"/>
                <a:cs typeface="Times New Roman" panose="02020603050405020304" charset="0"/>
                <a:sym typeface="Telegraf Bold" panose="00000800000000000000"/>
              </a:rPr>
              <a:t>THANK YOU</a:t>
            </a:r>
            <a:endParaRPr lang="en-US" sz="4800" b="1" dirty="0">
              <a:solidFill>
                <a:srgbClr val="2B2B2B"/>
              </a:solidFill>
              <a:latin typeface="Times New Roman" panose="02020603050405020304" charset="0"/>
              <a:ea typeface="Telegraf Bold" panose="00000800000000000000"/>
              <a:cs typeface="Times New Roman" panose="02020603050405020304" charset="0"/>
              <a:sym typeface="Telegraf Bold" panose="00000800000000000000"/>
            </a:endParaRPr>
          </a:p>
        </p:txBody>
      </p:sp>
      <p:pic>
        <p:nvPicPr>
          <p:cNvPr id="17" name="Picture 6" descr="BIT | Burkina Institute of Technolog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72" y="528891"/>
            <a:ext cx="1759518" cy="1027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92.14685039370079,&quot;left&quot;:37.803149606299215,&quot;top&quot;:92.85,&quot;width&quot;:1074.3843307086615}"/>
</p:tagLst>
</file>

<file path=ppt/tags/tag10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11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12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13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14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15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16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17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18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19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2.xml><?xml version="1.0" encoding="utf-8"?>
<p:tagLst xmlns:p="http://schemas.openxmlformats.org/presentationml/2006/main">
  <p:tag name="KSO_WM_DIAGRAM_VIRTUALLY_FRAME" val="{&quot;height&quot;:92.14685039370079,&quot;left&quot;:37.803149606299215,&quot;top&quot;:92.85,&quot;width&quot;:1074.3843307086615}"/>
</p:tagLst>
</file>

<file path=ppt/tags/tag20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21.xml><?xml version="1.0" encoding="utf-8"?>
<p:tagLst xmlns:p="http://schemas.openxmlformats.org/presentationml/2006/main">
  <p:tag name="KSO_WM_DIAGRAM_VIRTUALLY_FRAME" val="{&quot;height&quot;:313.19999999999993,&quot;left&quot;:45.67503937007874,&quot;top&quot;:172.46251968503935,&quot;width&quot;:628.65}"/>
</p:tagLst>
</file>

<file path=ppt/tags/tag22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23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24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25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26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27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28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29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3.xml><?xml version="1.0" encoding="utf-8"?>
<p:tagLst xmlns:p="http://schemas.openxmlformats.org/presentationml/2006/main">
  <p:tag name="KSO_WM_DIAGRAM_VIRTUALLY_FRAME" val="{&quot;height&quot;:92.14685039370079,&quot;left&quot;:37.803149606299215,&quot;top&quot;:92.85,&quot;width&quot;:1074.3843307086615}"/>
</p:tagLst>
</file>

<file path=ppt/tags/tag30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31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32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33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34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35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36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37.xml><?xml version="1.0" encoding="utf-8"?>
<p:tagLst xmlns:p="http://schemas.openxmlformats.org/presentationml/2006/main">
  <p:tag name="KSO_WM_DIAGRAM_VIRTUALLY_FRAME" val="{&quot;height&quot;:371.0532283464567,&quot;left&quot;:485.6625196850394,&quot;top&quot;:221.0155905511811,&quot;width&quot;:616.2375590551181}"/>
</p:tagLst>
</file>

<file path=ppt/tags/tag38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39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.xml><?xml version="1.0" encoding="utf-8"?>
<p:tagLst xmlns:p="http://schemas.openxmlformats.org/presentationml/2006/main">
  <p:tag name="KSO_WM_DIAGRAM_VIRTUALLY_FRAME" val="{&quot;height&quot;:92.14685039370079,&quot;left&quot;:37.803149606299215,&quot;top&quot;:92.85,&quot;width&quot;:1074.3843307086615}"/>
</p:tagLst>
</file>

<file path=ppt/tags/tag40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1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2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3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4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5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6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7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8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49.xml><?xml version="1.0" encoding="utf-8"?>
<p:tagLst xmlns:p="http://schemas.openxmlformats.org/presentationml/2006/main">
  <p:tag name="KSO_WM_DIAGRAM_VIRTUALLY_FRAME" val="{&quot;height&quot;:175.89370078740154,&quot;left&quot;:482.9344094488189,&quot;top&quot;:123.73125984251969,&quot;width&quot;:618.1312598425195}"/>
</p:tagLst>
</file>

<file path=ppt/tags/tag5.xml><?xml version="1.0" encoding="utf-8"?>
<p:tagLst xmlns:p="http://schemas.openxmlformats.org/presentationml/2006/main">
  <p:tag name="KSO_WM_DIAGRAM_VIRTUALLY_FRAME" val="{&quot;height&quot;:92.14685039370079,&quot;left&quot;:37.803149606299215,&quot;top&quot;:92.85,&quot;width&quot;:1074.3843307086615}"/>
</p:tagLst>
</file>

<file path=ppt/tags/tag6.xml><?xml version="1.0" encoding="utf-8"?>
<p:tagLst xmlns:p="http://schemas.openxmlformats.org/presentationml/2006/main">
  <p:tag name="KSO_WM_DIAGRAM_VIRTUALLY_FRAME" val="{&quot;height&quot;:92.14685039370079,&quot;left&quot;:37.803149606299215,&quot;top&quot;:92.85,&quot;width&quot;:1074.3843307086615}"/>
</p:tagLst>
</file>

<file path=ppt/tags/tag7.xml><?xml version="1.0" encoding="utf-8"?>
<p:tagLst xmlns:p="http://schemas.openxmlformats.org/presentationml/2006/main">
  <p:tag name="KSO_WM_DIAGRAM_VIRTUALLY_FRAME" val="{&quot;height&quot;:92.14685039370079,&quot;left&quot;:37.803149606299215,&quot;top&quot;:92.85,&quot;width&quot;:1074.3843307086615}"/>
</p:tagLst>
</file>

<file path=ppt/tags/tag8.xml><?xml version="1.0" encoding="utf-8"?>
<p:tagLst xmlns:p="http://schemas.openxmlformats.org/presentationml/2006/main">
  <p:tag name="KSO_WM_DIAGRAM_VIRTUALLY_FRAME" val="{&quot;height&quot;:92.14685039370079,&quot;left&quot;:37.803149606299215,&quot;top&quot;:92.85,&quot;width&quot;:1074.3843307086615}"/>
</p:tagLst>
</file>

<file path=ppt/tags/tag9.xml><?xml version="1.0" encoding="utf-8"?>
<p:tagLst xmlns:p="http://schemas.openxmlformats.org/presentationml/2006/main">
  <p:tag name="KSO_WM_DIAGRAM_VIRTUALLY_FRAME" val="{&quot;height&quot;:92.14685039370079,&quot;left&quot;:37.803149606299215,&quot;top&quot;:92.85,&quot;width&quot;:1074.3843307086615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2985</Words>
  <Application>WPS Presentation</Application>
  <PresentationFormat>On-screen Show (16:9)</PresentationFormat>
  <Paragraphs>157</Paragraphs>
  <Slides>9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31" baseType="lpstr">
      <vt:lpstr>Arial</vt:lpstr>
      <vt:lpstr>SimSun</vt:lpstr>
      <vt:lpstr>Wingdings</vt:lpstr>
      <vt:lpstr>Inter Bold</vt:lpstr>
      <vt:lpstr>Segoe Print</vt:lpstr>
      <vt:lpstr>Inter Bold</vt:lpstr>
      <vt:lpstr>Inter Bold</vt:lpstr>
      <vt:lpstr>Inter</vt:lpstr>
      <vt:lpstr>Inter</vt:lpstr>
      <vt:lpstr>Inter</vt:lpstr>
      <vt:lpstr>Calibri</vt:lpstr>
      <vt:lpstr>Microsoft YaHei</vt:lpstr>
      <vt:lpstr>Arial Unicode MS</vt:lpstr>
      <vt:lpstr>MingLiU-ExtB</vt:lpstr>
      <vt:lpstr>Telegraf Bold</vt:lpstr>
      <vt:lpstr>Calibri Light</vt:lpstr>
      <vt:lpstr>Arial Black</vt:lpstr>
      <vt:lpstr>Arial Narrow</vt:lpstr>
      <vt:lpstr>Times New Roman</vt:lpstr>
      <vt:lpstr>Gotham Bold</vt:lpstr>
      <vt:lpstr>Gotham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Adouabou Salowe</cp:lastModifiedBy>
  <cp:revision>3</cp:revision>
  <dcterms:created xsi:type="dcterms:W3CDTF">2025-09-11T00:24:00Z</dcterms:created>
  <dcterms:modified xsi:type="dcterms:W3CDTF">2025-09-11T11:49:28Z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82469B1EC067431184EB8FE896C2ABFA_12</vt:lpwstr>
  </property>
  <property fmtid="{D5CDD505-2E9C-101B-9397-08002B2CF9AE}" pid="3" name="KSOProductBuildVer">
    <vt:lpwstr>1036-12.2.0.21931</vt:lpwstr>
  </property>
</Properties>
</file>